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0" r:id="rId4"/>
    <p:sldId id="261" r:id="rId5"/>
    <p:sldId id="262" r:id="rId6"/>
    <p:sldId id="265" r:id="rId7"/>
    <p:sldId id="263" r:id="rId8"/>
    <p:sldId id="264" r:id="rId9"/>
    <p:sldId id="266" r:id="rId10"/>
    <p:sldId id="26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89621" autoAdjust="0"/>
  </p:normalViewPr>
  <p:slideViewPr>
    <p:cSldViewPr>
      <p:cViewPr varScale="1">
        <p:scale>
          <a:sx n="116" d="100"/>
          <a:sy n="116" d="100"/>
        </p:scale>
        <p:origin x="14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5150E-79BF-4529-A68D-2ECBFF1A2261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9801B-171C-4043-AF8F-1F7BD6A30C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286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E9EDB-43B8-4822-81AC-4680A04F9906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DD580-54BB-4306-8E56-AFBE026EA8A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6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678266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4130360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716772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02777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2377434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9002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52571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8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4419600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259632" y="188640"/>
            <a:ext cx="77048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pt-BR" sz="3600" b="1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CONSELHO FEDERAL DE ODONTOLOGIA</a:t>
            </a:r>
          </a:p>
          <a:p>
            <a:pPr algn="r" defTabSz="914400">
              <a:buNone/>
            </a:pPr>
            <a:endParaRPr lang="pt-BR" sz="11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r" defTabSz="914400">
              <a:buNone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JURÍDICO</a:t>
            </a:r>
            <a:endParaRPr lang="pt-BR" b="1" i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3" name="Picture 4" descr="http://cfo.org.br/website/wp-content/uploads/2018/05/Marca-CFO-RGB-300x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2" y="5688612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9532" y="3573016"/>
            <a:ext cx="842493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accent2">
                    <a:lumMod val="75000"/>
                  </a:schemeClr>
                </a:solidFill>
              </a:rPr>
              <a:t>Unificação do Processo Eleitoral</a:t>
            </a:r>
          </a:p>
          <a:p>
            <a:pPr algn="ctr"/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Resolução CFO 80/2007</a:t>
            </a:r>
          </a:p>
          <a:p>
            <a:pPr marL="457200" indent="-457200" algn="ctr">
              <a:buFont typeface="Wingdings" pitchFamily="2" charset="2"/>
              <a:buChar char="v"/>
            </a:pPr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t-BR" dirty="0"/>
          </a:p>
          <a:p>
            <a:pPr marL="285750" indent="-285750" algn="ctr">
              <a:buFont typeface="Arial" pitchFamily="34" charset="0"/>
              <a:buChar char="•"/>
            </a:pPr>
            <a:endParaRPr lang="pt-BR" dirty="0"/>
          </a:p>
          <a:p>
            <a:pPr marL="285750" indent="-285750" algn="ctr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086952" y="141277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 - SESSÃO PLENÁRIA -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560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4419600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58202" y="188094"/>
            <a:ext cx="7378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buNone/>
            </a:pPr>
            <a:r>
              <a:rPr lang="pt-BR" sz="3200" b="1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CONSELHO FEDERAL DE ODONTOLOGIA</a:t>
            </a:r>
          </a:p>
          <a:p>
            <a:pPr algn="r" defTabSz="914400">
              <a:buNone/>
            </a:pP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JURÍDICO</a:t>
            </a:r>
            <a:endParaRPr lang="pt-BR" sz="1400" b="1" i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3" name="Picture 4" descr="http://cfo.org.br/website/wp-content/uploads/2018/05/Marca-CFO-RGB-300x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2" y="5688612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72183" y="1196758"/>
            <a:ext cx="507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727684" y="143893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 - OBJETIVO -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2446743"/>
            <a:ext cx="7920880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solidFill>
                  <a:schemeClr val="accent2">
                    <a:lumMod val="75000"/>
                  </a:schemeClr>
                </a:solidFill>
              </a:rPr>
              <a:t>Estabelecer normas para uniformizar e dar simultaneidade dos mandatos nos Conselhos Regionais de Odontologia.</a:t>
            </a:r>
          </a:p>
        </p:txBody>
      </p:sp>
    </p:spTree>
    <p:extLst>
      <p:ext uri="{BB962C8B-B14F-4D97-AF65-F5344CB8AC3E}">
        <p14:creationId xmlns:p14="http://schemas.microsoft.com/office/powerpoint/2010/main" val="2165011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4419600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58202" y="188094"/>
            <a:ext cx="7378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buNone/>
            </a:pPr>
            <a:r>
              <a:rPr lang="pt-BR" sz="3200" b="1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CONSELHO FEDERAL DE ODONTOLOGIA</a:t>
            </a:r>
          </a:p>
          <a:p>
            <a:pPr algn="r" defTabSz="914400">
              <a:buNone/>
            </a:pP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JURÍDICO</a:t>
            </a:r>
            <a:endParaRPr lang="pt-BR" sz="1400" b="1" i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3" name="Picture 4" descr="http://cfo.org.br/website/wp-content/uploads/2018/05/Marca-CFO-RGB-300x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2" y="5688612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72183" y="1196758"/>
            <a:ext cx="507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727684" y="127683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 - ASPECTOS LEGAIS -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1856665"/>
            <a:ext cx="7920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É competência do Conselho Federal de Odontologia expedir instruções para uniformidade de procedimento e o bom funcionamento dos Conselhos Regionais – artigo 4º, alínea G – Lei nº.: 4.324/64 e artigo 63 do Decreto 68.704/71;</a:t>
            </a:r>
          </a:p>
        </p:txBody>
      </p:sp>
    </p:spTree>
    <p:extLst>
      <p:ext uri="{BB962C8B-B14F-4D97-AF65-F5344CB8AC3E}">
        <p14:creationId xmlns:p14="http://schemas.microsoft.com/office/powerpoint/2010/main" val="3891008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4419600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58202" y="188094"/>
            <a:ext cx="7378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buNone/>
            </a:pPr>
            <a:r>
              <a:rPr lang="pt-BR" sz="3200" b="1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CONSELHO FEDERAL DE ODONTOLOGIA</a:t>
            </a:r>
          </a:p>
          <a:p>
            <a:pPr algn="r" defTabSz="914400">
              <a:buNone/>
            </a:pP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JURÍDICO</a:t>
            </a:r>
            <a:endParaRPr lang="pt-BR" sz="1400" b="1" i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3" name="Picture 4" descr="http://cfo.org.br/website/wp-content/uploads/2018/05/Marca-CFO-RGB-300x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2" y="5688612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72183" y="1196758"/>
            <a:ext cx="507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727684" y="1251068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 - ASPECTOS LEGAIS -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1908385"/>
            <a:ext cx="7920880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solidFill>
                  <a:schemeClr val="accent2">
                    <a:lumMod val="75000"/>
                  </a:schemeClr>
                </a:solidFill>
              </a:rPr>
              <a:t>É competência do Conselho Federal de Odontologia, nos termos do artigo 45 do Regimento Eleitoral, determinar a data das eleições nos </a:t>
            </a:r>
            <a:r>
              <a:rPr lang="pt-BR" sz="3200" dirty="0" err="1">
                <a:solidFill>
                  <a:schemeClr val="accent2">
                    <a:lumMod val="75000"/>
                  </a:schemeClr>
                </a:solidFill>
              </a:rPr>
              <a:t>CRO’s</a:t>
            </a:r>
            <a:r>
              <a:rPr lang="pt-BR" sz="3200" dirty="0">
                <a:solidFill>
                  <a:schemeClr val="accent2">
                    <a:lumMod val="75000"/>
                  </a:schemeClr>
                </a:solidFill>
              </a:rPr>
              <a:t>, com antecedência mínima de 180 dias para o pleito;</a:t>
            </a:r>
          </a:p>
        </p:txBody>
      </p:sp>
    </p:spTree>
    <p:extLst>
      <p:ext uri="{BB962C8B-B14F-4D97-AF65-F5344CB8AC3E}">
        <p14:creationId xmlns:p14="http://schemas.microsoft.com/office/powerpoint/2010/main" val="616113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4419600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58202" y="188094"/>
            <a:ext cx="7378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buNone/>
            </a:pPr>
            <a:r>
              <a:rPr lang="pt-BR" sz="3200" b="1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CONSELHO FEDERAL DE ODONTOLOGIA</a:t>
            </a:r>
          </a:p>
          <a:p>
            <a:pPr algn="r" defTabSz="914400">
              <a:buNone/>
            </a:pP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JURÍDICO</a:t>
            </a:r>
            <a:endParaRPr lang="pt-BR" sz="1400" b="1" i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3" name="Picture 4" descr="http://cfo.org.br/website/wp-content/uploads/2018/05/Marca-CFO-RGB-300x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2" y="5688612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72183" y="1196758"/>
            <a:ext cx="507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727684" y="127683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 - ASPECTOS LEGAIS -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2120088"/>
            <a:ext cx="7920880" cy="333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Princípio da Eficiência Administrativa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: busca de desempenhos positivos e atendimento satisfatório das necessidades coletivas;</a:t>
            </a:r>
          </a:p>
        </p:txBody>
      </p:sp>
    </p:spTree>
    <p:extLst>
      <p:ext uri="{BB962C8B-B14F-4D97-AF65-F5344CB8AC3E}">
        <p14:creationId xmlns:p14="http://schemas.microsoft.com/office/powerpoint/2010/main" val="96178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4419600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58202" y="188094"/>
            <a:ext cx="7378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buNone/>
            </a:pPr>
            <a:r>
              <a:rPr lang="pt-BR" sz="3200" b="1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CONSELHO FEDERAL DE ODONTOLOGIA</a:t>
            </a:r>
          </a:p>
          <a:p>
            <a:pPr algn="r" defTabSz="914400">
              <a:buNone/>
            </a:pP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JURÍDICO</a:t>
            </a:r>
            <a:endParaRPr lang="pt-BR" sz="1400" b="1" i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3" name="Picture 4" descr="http://cfo.org.br/website/wp-content/uploads/2018/05/Marca-CFO-RGB-300x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2" y="5688612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72183" y="1196758"/>
            <a:ext cx="507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727684" y="127683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 - ASPECTOS LEGAIS -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2079103"/>
            <a:ext cx="7920880" cy="333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Princípio da Organização da Administração pública de planejamento, coordenação e controle</a:t>
            </a:r>
            <a:r>
              <a:rPr lang="pt-BR" sz="3600" dirty="0">
                <a:solidFill>
                  <a:schemeClr val="accent2">
                    <a:lumMod val="75000"/>
                  </a:schemeClr>
                </a:solidFill>
              </a:rPr>
              <a:t>: Decretos nº.: 200/67 | 2299/86 e Lei nº.: 7596/87;</a:t>
            </a:r>
          </a:p>
        </p:txBody>
      </p:sp>
    </p:spTree>
    <p:extLst>
      <p:ext uri="{BB962C8B-B14F-4D97-AF65-F5344CB8AC3E}">
        <p14:creationId xmlns:p14="http://schemas.microsoft.com/office/powerpoint/2010/main" val="1327078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4419600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58202" y="188094"/>
            <a:ext cx="7378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buNone/>
            </a:pPr>
            <a:r>
              <a:rPr lang="pt-BR" sz="3200" b="1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CONSELHO FEDERAL DE ODONTOLOGIA</a:t>
            </a:r>
          </a:p>
          <a:p>
            <a:pPr algn="r" defTabSz="914400">
              <a:buNone/>
            </a:pP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JURÍDICO</a:t>
            </a:r>
            <a:endParaRPr lang="pt-BR" sz="1400" b="1" i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3" name="Picture 4" descr="http://cfo.org.br/website/wp-content/uploads/2018/05/Marca-CFO-RGB-300x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2" y="5688612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72183" y="1196758"/>
            <a:ext cx="507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727684" y="127683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 - VANTAGENS -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53978" y="1748558"/>
            <a:ext cx="8836044" cy="499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950" dirty="0">
                <a:solidFill>
                  <a:schemeClr val="accent2">
                    <a:lumMod val="75000"/>
                  </a:schemeClr>
                </a:solidFill>
              </a:rPr>
              <a:t>Licitação única: CFO para os </a:t>
            </a:r>
            <a:r>
              <a:rPr lang="pt-BR" sz="2950" dirty="0" err="1">
                <a:solidFill>
                  <a:schemeClr val="accent2">
                    <a:lumMod val="75000"/>
                  </a:schemeClr>
                </a:solidFill>
              </a:rPr>
              <a:t>CRO’s</a:t>
            </a:r>
            <a:r>
              <a:rPr lang="pt-BR" sz="2950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950" dirty="0">
                <a:solidFill>
                  <a:schemeClr val="accent2">
                    <a:lumMod val="75000"/>
                  </a:schemeClr>
                </a:solidFill>
              </a:rPr>
              <a:t>Consolidação das normas eleitorais (Resoluções CFO 80/2007 | 155/2005 | 169/2005  175/2016 e 200/2019); 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950" dirty="0">
                <a:solidFill>
                  <a:schemeClr val="accent2">
                    <a:lumMod val="75000"/>
                  </a:schemeClr>
                </a:solidFill>
              </a:rPr>
              <a:t>Exercício Fiscal, controle interno CFO, prestação de contas;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t-B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3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4419600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58202" y="188094"/>
            <a:ext cx="7378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buNone/>
            </a:pPr>
            <a:r>
              <a:rPr lang="pt-BR" sz="3200" b="1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CONSELHO FEDERAL DE ODONTOLOGIA</a:t>
            </a:r>
          </a:p>
          <a:p>
            <a:pPr algn="r" defTabSz="914400">
              <a:buNone/>
            </a:pP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JURÍDICO</a:t>
            </a:r>
            <a:endParaRPr lang="pt-BR" sz="1400" b="1" i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3" name="Picture 4" descr="http://cfo.org.br/website/wp-content/uploads/2018/05/Marca-CFO-RGB-300x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2" y="5688612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72183" y="1196758"/>
            <a:ext cx="507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727684" y="127683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 - PARADIGMAS -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5215" y="1888795"/>
            <a:ext cx="8836044" cy="379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3200" dirty="0">
                <a:solidFill>
                  <a:schemeClr val="accent2">
                    <a:lumMod val="75000"/>
                  </a:schemeClr>
                </a:solidFill>
              </a:rPr>
              <a:t>Conselho Federal de Enfermagem – Resolução COFEN 367/2010;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3200" dirty="0">
                <a:solidFill>
                  <a:schemeClr val="accent2">
                    <a:lumMod val="75000"/>
                  </a:schemeClr>
                </a:solidFill>
              </a:rPr>
              <a:t>Conselho Federal de Educação Física – Artigo 139 do Estatuto CONFEF;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t-B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63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0"/>
            <a:ext cx="4419600" cy="6857999"/>
          </a:xfrm>
          <a:custGeom>
            <a:avLst/>
            <a:gdLst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0" fmla="*/ 10391 w 5552210"/>
              <a:gd name="connsiteY0" fmla="*/ 0 h 7602682"/>
              <a:gd name="connsiteX1" fmla="*/ 72736 w 5552210"/>
              <a:gd name="connsiteY1" fmla="*/ 51955 h 7602682"/>
              <a:gd name="connsiteX2" fmla="*/ 3574473 w 5552210"/>
              <a:gd name="connsiteY2" fmla="*/ 2545773 h 7602682"/>
              <a:gd name="connsiteX3" fmla="*/ 4956464 w 5552210"/>
              <a:gd name="connsiteY3" fmla="*/ 6878782 h 7602682"/>
              <a:gd name="connsiteX4" fmla="*/ 0 w 5552210"/>
              <a:gd name="connsiteY4" fmla="*/ 6889173 h 7602682"/>
              <a:gd name="connsiteX5" fmla="*/ 10391 w 5552210"/>
              <a:gd name="connsiteY5" fmla="*/ 0 h 7602682"/>
              <a:gd name="connsiteX0" fmla="*/ 10391 w 5552210"/>
              <a:gd name="connsiteY0" fmla="*/ 0 h 6889173"/>
              <a:gd name="connsiteX1" fmla="*/ 72736 w 5552210"/>
              <a:gd name="connsiteY1" fmla="*/ 51955 h 6889173"/>
              <a:gd name="connsiteX2" fmla="*/ 3574473 w 5552210"/>
              <a:gd name="connsiteY2" fmla="*/ 2545773 h 6889173"/>
              <a:gd name="connsiteX3" fmla="*/ 4956464 w 5552210"/>
              <a:gd name="connsiteY3" fmla="*/ 6878782 h 6889173"/>
              <a:gd name="connsiteX4" fmla="*/ 0 w 5552210"/>
              <a:gd name="connsiteY4" fmla="*/ 6889173 h 6889173"/>
              <a:gd name="connsiteX5" fmla="*/ 10391 w 5552210"/>
              <a:gd name="connsiteY5" fmla="*/ 0 h 6889173"/>
              <a:gd name="connsiteX0" fmla="*/ 10391 w 4968587"/>
              <a:gd name="connsiteY0" fmla="*/ 0 h 6889173"/>
              <a:gd name="connsiteX1" fmla="*/ 72736 w 4968587"/>
              <a:gd name="connsiteY1" fmla="*/ 51955 h 6889173"/>
              <a:gd name="connsiteX2" fmla="*/ 4956464 w 4968587"/>
              <a:gd name="connsiteY2" fmla="*/ 6878782 h 6889173"/>
              <a:gd name="connsiteX3" fmla="*/ 0 w 4968587"/>
              <a:gd name="connsiteY3" fmla="*/ 6889173 h 6889173"/>
              <a:gd name="connsiteX4" fmla="*/ 10391 w 4968587"/>
              <a:gd name="connsiteY4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  <a:gd name="connsiteX0" fmla="*/ 10391 w 4956464"/>
              <a:gd name="connsiteY0" fmla="*/ 0 h 6889173"/>
              <a:gd name="connsiteX1" fmla="*/ 4956464 w 4956464"/>
              <a:gd name="connsiteY1" fmla="*/ 6878782 h 6889173"/>
              <a:gd name="connsiteX2" fmla="*/ 0 w 4956464"/>
              <a:gd name="connsiteY2" fmla="*/ 6889173 h 6889173"/>
              <a:gd name="connsiteX3" fmla="*/ 10391 w 4956464"/>
              <a:gd name="connsiteY3" fmla="*/ 0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464" h="6889173">
                <a:moveTo>
                  <a:pt x="10391" y="0"/>
                </a:moveTo>
                <a:cubicBezTo>
                  <a:pt x="3352800" y="1236518"/>
                  <a:pt x="4426528" y="4305300"/>
                  <a:pt x="4956464" y="6878782"/>
                </a:cubicBezTo>
                <a:lnTo>
                  <a:pt x="0" y="6889173"/>
                </a:lnTo>
                <a:cubicBezTo>
                  <a:pt x="3464" y="4592782"/>
                  <a:pt x="6927" y="2296391"/>
                  <a:pt x="10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658202" y="188094"/>
            <a:ext cx="7378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buNone/>
            </a:pPr>
            <a:r>
              <a:rPr lang="pt-BR" sz="3200" b="1" i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CONSELHO FEDERAL DE ODONTOLOGIA</a:t>
            </a:r>
          </a:p>
          <a:p>
            <a:pPr algn="r" defTabSz="914400">
              <a:buNone/>
            </a:pP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DEPARTAMENTO JURÍDICO</a:t>
            </a:r>
            <a:endParaRPr lang="pt-BR" sz="1400" b="1" i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3" name="Picture 4" descr="http://cfo.org.br/website/wp-content/uploads/2018/05/Marca-CFO-RGB-300x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2" y="5688612"/>
            <a:ext cx="2857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72183" y="1196758"/>
            <a:ext cx="507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727684" y="105174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 - DEMANDAS JUDICIAIS X TCU -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53978" y="1562464"/>
            <a:ext cx="8836044" cy="424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000" dirty="0">
                <a:solidFill>
                  <a:schemeClr val="accent2">
                    <a:lumMod val="75000"/>
                  </a:schemeClr>
                </a:solidFill>
              </a:rPr>
              <a:t>De todos os procedimentos semelhantes e que foram objeto de ação judicial, apenas um caso logrou êxito em fazer sua eleição apartada.</a:t>
            </a:r>
          </a:p>
          <a:p>
            <a:pPr algn="just">
              <a:lnSpc>
                <a:spcPct val="150000"/>
              </a:lnSpc>
            </a:pPr>
            <a:r>
              <a:rPr lang="pt-BR" sz="3000" dirty="0">
                <a:solidFill>
                  <a:schemeClr val="accent2">
                    <a:lumMod val="75000"/>
                  </a:schemeClr>
                </a:solidFill>
              </a:rPr>
              <a:t>Segundo o TCU e CGU, importando em benefício para a Administração Pública, não há óbice para a medida de dilação de mandato e uniformização dos pleitos.</a:t>
            </a:r>
          </a:p>
        </p:txBody>
      </p:sp>
    </p:spTree>
    <p:extLst>
      <p:ext uri="{BB962C8B-B14F-4D97-AF65-F5344CB8AC3E}">
        <p14:creationId xmlns:p14="http://schemas.microsoft.com/office/powerpoint/2010/main" val="2370015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rberg_ButtonsGr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D78C37-F75A-4B70-8686-418C4989B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Terberg_ButtonsGrow</Template>
  <TotalTime>436</TotalTime>
  <Words>343</Words>
  <Application>Microsoft Office PowerPoint</Application>
  <PresentationFormat>Apresentação na tela (4:3)</PresentationFormat>
  <Paragraphs>52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Terberg_ButtonsGrow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Markceller de Carvalho Bressan</dc:creator>
  <cp:lastModifiedBy>Markceller de Carvalho Bressan</cp:lastModifiedBy>
  <cp:revision>32</cp:revision>
  <cp:lastPrinted>2019-05-21T11:22:47Z</cp:lastPrinted>
  <dcterms:created xsi:type="dcterms:W3CDTF">2019-05-20T16:26:47Z</dcterms:created>
  <dcterms:modified xsi:type="dcterms:W3CDTF">2019-08-01T11:47:36Z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TC018814389991</vt:lpwstr>
  </property>
</Properties>
</file>